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8" d="100"/>
          <a:sy n="138" d="100"/>
        </p:scale>
        <p:origin x="10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3686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F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91840" cy="5143500"/>
          </a:xfrm>
          <a:prstGeom prst="rect">
            <a:avLst/>
          </a:prstGeom>
          <a:solidFill>
            <a:srgbClr val="0D1A30"/>
          </a:solidFill>
          <a:ln w="12700">
            <a:solidFill>
              <a:srgbClr val="0D1A3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82880" y="201168"/>
            <a:ext cx="2926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150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FÜHRUNGSPROFIL  |  ALLEINSTELLUNGSMERKMAL</a:t>
            </a:r>
            <a:endParaRPr lang="en-US" sz="700" dirty="0"/>
          </a:p>
        </p:txBody>
      </p:sp>
      <p:sp>
        <p:nvSpPr>
          <p:cNvPr id="5" name="Text 3"/>
          <p:cNvSpPr/>
          <p:nvPr/>
        </p:nvSpPr>
        <p:spPr>
          <a:xfrm>
            <a:off x="182880" y="475488"/>
            <a:ext cx="29718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Vom Handwerk
bis zum </a:t>
            </a:r>
            <a:r>
              <a:rPr lang="en-US" sz="2200" b="1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C-Level.</a:t>
            </a:r>
            <a:endParaRPr lang="en-US" sz="22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Mit jedem Schritt.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82880" y="2212848"/>
            <a:ext cx="2743200" cy="0"/>
          </a:xfrm>
          <a:prstGeom prst="line">
            <a:avLst/>
          </a:prstGeom>
          <a:noFill/>
          <a:ln w="19050">
            <a:solidFill>
              <a:srgbClr val="C9A84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82880" y="2331720"/>
            <a:ext cx="2971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950" dirty="0">
                <a:solidFill>
                  <a:srgbClr val="D6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Ich verbinde, was selten zusammenkommt: </a:t>
            </a:r>
            <a:r>
              <a:rPr lang="en-US" sz="950" dirty="0" err="1">
                <a:solidFill>
                  <a:srgbClr val="D6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handwerkliche</a:t>
            </a:r>
            <a:r>
              <a:rPr lang="en-US" sz="950" dirty="0">
                <a:solidFill>
                  <a:srgbClr val="D6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950" dirty="0" err="1">
                <a:solidFill>
                  <a:srgbClr val="D6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Bodenständigkeit</a:t>
            </a:r>
            <a:r>
              <a:rPr lang="en-US" sz="950" dirty="0">
                <a:solidFill>
                  <a:srgbClr val="D6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die </a:t>
            </a:r>
            <a:r>
              <a:rPr lang="en-US" sz="950" dirty="0" err="1">
                <a:solidFill>
                  <a:srgbClr val="D6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Führungsschule</a:t>
            </a:r>
            <a:r>
              <a:rPr lang="en-US" sz="950" dirty="0">
                <a:solidFill>
                  <a:srgbClr val="D6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der Bundeswehr und die </a:t>
            </a:r>
            <a:r>
              <a:rPr lang="en-US" sz="950" dirty="0" err="1">
                <a:solidFill>
                  <a:srgbClr val="D6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Präzision</a:t>
            </a:r>
            <a:r>
              <a:rPr lang="en-US" sz="950" dirty="0">
                <a:solidFill>
                  <a:srgbClr val="D6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eines Maschinenbauingenieurs - eingebettet in 25 Jahre </a:t>
            </a:r>
            <a:r>
              <a:rPr lang="en-US" sz="950" dirty="0" err="1">
                <a:solidFill>
                  <a:srgbClr val="D6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Unternehmensführung</a:t>
            </a:r>
            <a:r>
              <a:rPr lang="en-US" sz="950" dirty="0">
                <a:solidFill>
                  <a:srgbClr val="D6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auf allen Ebenen.</a:t>
            </a:r>
            <a:endParaRPr lang="en-US" sz="950" dirty="0"/>
          </a:p>
          <a:p>
            <a:pPr marL="0" indent="0">
              <a:lnSpc>
                <a:spcPct val="135000"/>
              </a:lnSpc>
              <a:buNone/>
            </a:pPr>
            <a:endParaRPr lang="en-US" sz="95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950" dirty="0">
                <a:solidFill>
                  <a:srgbClr val="D6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Mein </a:t>
            </a:r>
            <a:r>
              <a:rPr lang="en-US" sz="950" dirty="0" err="1">
                <a:solidFill>
                  <a:srgbClr val="D6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Führungsstil</a:t>
            </a:r>
            <a:r>
              <a:rPr lang="en-US" sz="950" dirty="0">
                <a:solidFill>
                  <a:srgbClr val="D6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ist nicht erlernt. Er ist gelebt.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182880" y="4407408"/>
            <a:ext cx="868680" cy="274320"/>
          </a:xfrm>
          <a:prstGeom prst="rect">
            <a:avLst/>
          </a:prstGeom>
          <a:solidFill>
            <a:srgbClr val="1A2A50"/>
          </a:solidFill>
          <a:ln w="6350">
            <a:solidFill>
              <a:srgbClr val="C9A84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82880" y="4407408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Transformations-</a:t>
            </a:r>
            <a:r>
              <a:rPr lang="en-US" sz="650" b="1" dirty="0" err="1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experte</a:t>
            </a:r>
            <a:endParaRPr lang="en-US" sz="650" dirty="0"/>
          </a:p>
        </p:txBody>
      </p:sp>
      <p:sp>
        <p:nvSpPr>
          <p:cNvPr id="10" name="Shape 8"/>
          <p:cNvSpPr/>
          <p:nvPr/>
        </p:nvSpPr>
        <p:spPr>
          <a:xfrm>
            <a:off x="1115568" y="4407408"/>
            <a:ext cx="868680" cy="274320"/>
          </a:xfrm>
          <a:prstGeom prst="rect">
            <a:avLst/>
          </a:prstGeom>
          <a:solidFill>
            <a:srgbClr val="1A2A50"/>
          </a:solidFill>
          <a:ln w="6350">
            <a:solidFill>
              <a:srgbClr val="C9A84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115568" y="4407408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 Jahre Erfahrung</a:t>
            </a:r>
            <a:endParaRPr lang="en-US" sz="650" dirty="0"/>
          </a:p>
        </p:txBody>
      </p:sp>
      <p:sp>
        <p:nvSpPr>
          <p:cNvPr id="12" name="Shape 10"/>
          <p:cNvSpPr/>
          <p:nvPr/>
        </p:nvSpPr>
        <p:spPr>
          <a:xfrm>
            <a:off x="2048256" y="4407408"/>
            <a:ext cx="868680" cy="274320"/>
          </a:xfrm>
          <a:prstGeom prst="rect">
            <a:avLst/>
          </a:prstGeom>
          <a:solidFill>
            <a:srgbClr val="1A2A50"/>
          </a:solidFill>
          <a:ln w="6350">
            <a:solidFill>
              <a:srgbClr val="C9A84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048256" y="4407408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Teamleiter bis C-Level</a:t>
            </a:r>
            <a:endParaRPr lang="en-US" sz="650" dirty="0"/>
          </a:p>
        </p:txBody>
      </p:sp>
      <p:sp>
        <p:nvSpPr>
          <p:cNvPr id="14" name="Text 12"/>
          <p:cNvSpPr/>
          <p:nvPr/>
        </p:nvSpPr>
        <p:spPr>
          <a:xfrm>
            <a:off x="3429000" y="164592"/>
            <a:ext cx="5577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250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FÜHRUNGSKOMPETENZEN</a:t>
            </a:r>
            <a:endParaRPr lang="en-US" sz="700" dirty="0"/>
          </a:p>
        </p:txBody>
      </p:sp>
      <p:sp>
        <p:nvSpPr>
          <p:cNvPr id="15" name="Shape 13"/>
          <p:cNvSpPr/>
          <p:nvPr/>
        </p:nvSpPr>
        <p:spPr>
          <a:xfrm>
            <a:off x="3429000" y="347472"/>
            <a:ext cx="5577840" cy="0"/>
          </a:xfrm>
          <a:prstGeom prst="line">
            <a:avLst/>
          </a:prstGeom>
          <a:noFill/>
          <a:ln w="7620">
            <a:solidFill>
              <a:srgbClr val="C9A84C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429000" y="475488"/>
            <a:ext cx="292608" cy="292608"/>
          </a:xfrm>
          <a:prstGeom prst="ellipse">
            <a:avLst/>
          </a:prstGeom>
          <a:solidFill>
            <a:srgbClr val="1F3060"/>
          </a:solidFill>
          <a:ln w="6350">
            <a:solidFill>
              <a:srgbClr val="C9A84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776472" y="466344"/>
            <a:ext cx="235915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Motivierend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3776472" y="630936"/>
            <a:ext cx="2359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750" dirty="0">
                <a:solidFill>
                  <a:srgbClr val="8EA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Potenziale aktivieren durch Haltung, Klarheit und echtes Interesse an Menschen.</a:t>
            </a:r>
            <a:endParaRPr lang="en-US" sz="750" dirty="0"/>
          </a:p>
        </p:txBody>
      </p:sp>
      <p:sp>
        <p:nvSpPr>
          <p:cNvPr id="19" name="Shape 17"/>
          <p:cNvSpPr/>
          <p:nvPr/>
        </p:nvSpPr>
        <p:spPr>
          <a:xfrm>
            <a:off x="6245352" y="475488"/>
            <a:ext cx="292608" cy="292608"/>
          </a:xfrm>
          <a:prstGeom prst="ellipse">
            <a:avLst/>
          </a:prstGeom>
          <a:solidFill>
            <a:srgbClr val="1F3060"/>
          </a:solidFill>
          <a:ln w="6350">
            <a:solidFill>
              <a:srgbClr val="C9A84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92824" y="466344"/>
            <a:ext cx="235915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Zielorientiert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6592824" y="630936"/>
            <a:ext cx="2359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750" dirty="0" err="1">
                <a:solidFill>
                  <a:srgbClr val="8EA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Militärische</a:t>
            </a:r>
            <a:r>
              <a:rPr lang="en-US" sz="750" dirty="0">
                <a:solidFill>
                  <a:srgbClr val="8EA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750" dirty="0" err="1">
                <a:solidFill>
                  <a:srgbClr val="8EA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Präzision</a:t>
            </a:r>
            <a:r>
              <a:rPr lang="en-US" sz="750" dirty="0">
                <a:solidFill>
                  <a:srgbClr val="8EA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trifft unternehmerisches Denken. Ergebnisse unter Druck.</a:t>
            </a:r>
            <a:endParaRPr lang="en-US" sz="750" dirty="0"/>
          </a:p>
        </p:txBody>
      </p:sp>
      <p:sp>
        <p:nvSpPr>
          <p:cNvPr id="22" name="Shape 20"/>
          <p:cNvSpPr/>
          <p:nvPr/>
        </p:nvSpPr>
        <p:spPr>
          <a:xfrm>
            <a:off x="3429000" y="1005840"/>
            <a:ext cx="292608" cy="292608"/>
          </a:xfrm>
          <a:prstGeom prst="ellipse">
            <a:avLst/>
          </a:prstGeom>
          <a:solidFill>
            <a:srgbClr val="1F3060"/>
          </a:solidFill>
          <a:ln w="6350">
            <a:solidFill>
              <a:srgbClr val="C9A84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776472" y="996696"/>
            <a:ext cx="235915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Emotional intelligent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3776472" y="1161288"/>
            <a:ext cx="2359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750" dirty="0">
                <a:solidFill>
                  <a:srgbClr val="8EA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Dynamiken frueh erkennen, Konflikte navigieren, psychologische Sicherheit schaffen.</a:t>
            </a:r>
            <a:endParaRPr lang="en-US" sz="750" dirty="0"/>
          </a:p>
        </p:txBody>
      </p:sp>
      <p:sp>
        <p:nvSpPr>
          <p:cNvPr id="25" name="Shape 23"/>
          <p:cNvSpPr/>
          <p:nvPr/>
        </p:nvSpPr>
        <p:spPr>
          <a:xfrm>
            <a:off x="6245352" y="1005840"/>
            <a:ext cx="292608" cy="292608"/>
          </a:xfrm>
          <a:prstGeom prst="ellipse">
            <a:avLst/>
          </a:prstGeom>
          <a:solidFill>
            <a:srgbClr val="1F3060"/>
          </a:solidFill>
          <a:ln w="6350">
            <a:solidFill>
              <a:srgbClr val="C9A84C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592824" y="996696"/>
            <a:ext cx="235915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Teamorientiert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6592824" y="1161288"/>
            <a:ext cx="2359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750" dirty="0" err="1">
                <a:solidFill>
                  <a:srgbClr val="8EA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Stärkenorientierte</a:t>
            </a:r>
            <a:r>
              <a:rPr lang="en-US" sz="750" dirty="0">
                <a:solidFill>
                  <a:srgbClr val="8EA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Entwicklung. Gemeinsam mehr als die Summe der Einzelnen.</a:t>
            </a:r>
            <a:endParaRPr lang="en-US" sz="750" dirty="0"/>
          </a:p>
        </p:txBody>
      </p:sp>
      <p:sp>
        <p:nvSpPr>
          <p:cNvPr id="28" name="Shape 26"/>
          <p:cNvSpPr/>
          <p:nvPr/>
        </p:nvSpPr>
        <p:spPr>
          <a:xfrm>
            <a:off x="3429000" y="1536192"/>
            <a:ext cx="292608" cy="292608"/>
          </a:xfrm>
          <a:prstGeom prst="ellipse">
            <a:avLst/>
          </a:prstGeom>
          <a:solidFill>
            <a:srgbClr val="1F3060"/>
          </a:solidFill>
          <a:ln w="6350">
            <a:solidFill>
              <a:srgbClr val="C9A84C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776472" y="1527048"/>
            <a:ext cx="235915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Transformation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3776472" y="1691640"/>
            <a:ext cx="2359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750" dirty="0">
                <a:solidFill>
                  <a:srgbClr val="8EA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Strategische Klarheit + operative Staerke - vom Konzept bis zur Umsetzung.</a:t>
            </a:r>
            <a:endParaRPr lang="en-US" sz="750" dirty="0"/>
          </a:p>
        </p:txBody>
      </p:sp>
      <p:sp>
        <p:nvSpPr>
          <p:cNvPr id="31" name="Shape 29"/>
          <p:cNvSpPr/>
          <p:nvPr/>
        </p:nvSpPr>
        <p:spPr>
          <a:xfrm>
            <a:off x="6245352" y="1536192"/>
            <a:ext cx="292608" cy="292608"/>
          </a:xfrm>
          <a:prstGeom prst="ellipse">
            <a:avLst/>
          </a:prstGeom>
          <a:solidFill>
            <a:srgbClr val="1F3060"/>
          </a:solidFill>
          <a:ln w="6350">
            <a:solidFill>
              <a:srgbClr val="C9A84C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592824" y="1527048"/>
            <a:ext cx="235915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Strukturdenker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6592824" y="1691640"/>
            <a:ext cx="2359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750" dirty="0">
                <a:solidFill>
                  <a:srgbClr val="8EA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Ingenieurstechnische Analyse. </a:t>
            </a:r>
            <a:r>
              <a:rPr lang="en-US" sz="750" dirty="0" err="1">
                <a:solidFill>
                  <a:srgbClr val="8EA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Komplexität</a:t>
            </a:r>
            <a:r>
              <a:rPr lang="en-US" sz="750" dirty="0">
                <a:solidFill>
                  <a:srgbClr val="8EA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in klare, umsetzbare Schritte uebersetzen.</a:t>
            </a:r>
            <a:endParaRPr lang="en-US" sz="750" dirty="0"/>
          </a:p>
        </p:txBody>
      </p:sp>
      <p:sp>
        <p:nvSpPr>
          <p:cNvPr id="34" name="Shape 32"/>
          <p:cNvSpPr/>
          <p:nvPr/>
        </p:nvSpPr>
        <p:spPr>
          <a:xfrm>
            <a:off x="3429000" y="2148840"/>
            <a:ext cx="5577840" cy="0"/>
          </a:xfrm>
          <a:prstGeom prst="line">
            <a:avLst/>
          </a:prstGeom>
          <a:noFill/>
          <a:ln w="12700">
            <a:solidFill>
              <a:srgbClr val="1F306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429000" y="2240280"/>
            <a:ext cx="5577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250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 WEG</a:t>
            </a:r>
            <a:endParaRPr lang="en-US" sz="700" dirty="0"/>
          </a:p>
        </p:txBody>
      </p:sp>
      <p:sp>
        <p:nvSpPr>
          <p:cNvPr id="36" name="Shape 34"/>
          <p:cNvSpPr/>
          <p:nvPr/>
        </p:nvSpPr>
        <p:spPr>
          <a:xfrm>
            <a:off x="3429000" y="2423160"/>
            <a:ext cx="5577840" cy="0"/>
          </a:xfrm>
          <a:prstGeom prst="line">
            <a:avLst/>
          </a:prstGeom>
          <a:noFill/>
          <a:ln w="7620">
            <a:solidFill>
              <a:srgbClr val="C9A84C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3429000" y="2578608"/>
            <a:ext cx="128016" cy="128016"/>
          </a:xfrm>
          <a:prstGeom prst="ellipse">
            <a:avLst/>
          </a:prstGeom>
          <a:solidFill>
            <a:srgbClr val="0F1F3D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3493008" y="2706624"/>
            <a:ext cx="0" cy="237744"/>
          </a:xfrm>
          <a:prstGeom prst="line">
            <a:avLst/>
          </a:prstGeom>
          <a:noFill/>
          <a:ln w="6350">
            <a:solidFill>
              <a:srgbClr val="C9A84C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630168" y="2551176"/>
            <a:ext cx="68580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FUNDAMENT</a:t>
            </a:r>
            <a:endParaRPr lang="en-US" sz="700" dirty="0"/>
          </a:p>
        </p:txBody>
      </p:sp>
      <p:sp>
        <p:nvSpPr>
          <p:cNvPr id="40" name="Text 38"/>
          <p:cNvSpPr/>
          <p:nvPr/>
        </p:nvSpPr>
        <p:spPr>
          <a:xfrm>
            <a:off x="4325112" y="2542032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800" dirty="0">
                <a:solidFill>
                  <a:srgbClr val="8EA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Handwerkliche Ausbildung - Ursprung und Antrieb. Ziel: Maschinenbauingenieur.</a:t>
            </a:r>
            <a:endParaRPr lang="en-US" sz="800" dirty="0"/>
          </a:p>
        </p:txBody>
      </p:sp>
      <p:sp>
        <p:nvSpPr>
          <p:cNvPr id="41" name="Shape 39"/>
          <p:cNvSpPr/>
          <p:nvPr/>
        </p:nvSpPr>
        <p:spPr>
          <a:xfrm>
            <a:off x="3429000" y="2999232"/>
            <a:ext cx="128016" cy="128016"/>
          </a:xfrm>
          <a:prstGeom prst="ellipse">
            <a:avLst/>
          </a:prstGeom>
          <a:solidFill>
            <a:srgbClr val="0F1F3D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3493008" y="3127248"/>
            <a:ext cx="0" cy="237744"/>
          </a:xfrm>
          <a:prstGeom prst="line">
            <a:avLst/>
          </a:prstGeom>
          <a:noFill/>
          <a:ln w="6350">
            <a:solidFill>
              <a:srgbClr val="C9A84C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3630168" y="2971800"/>
            <a:ext cx="68580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1</a:t>
            </a:r>
            <a:endParaRPr lang="en-US" sz="700" dirty="0"/>
          </a:p>
        </p:txBody>
      </p:sp>
      <p:sp>
        <p:nvSpPr>
          <p:cNvPr id="44" name="Text 42"/>
          <p:cNvSpPr/>
          <p:nvPr/>
        </p:nvSpPr>
        <p:spPr>
          <a:xfrm>
            <a:off x="4325112" y="2962656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800" dirty="0">
                <a:solidFill>
                  <a:srgbClr val="8EA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Bundeswehr Offizier - </a:t>
            </a:r>
            <a:r>
              <a:rPr lang="en-US" sz="800" dirty="0" err="1">
                <a:solidFill>
                  <a:srgbClr val="8EA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Führungsanspruch</a:t>
            </a:r>
            <a:r>
              <a:rPr lang="en-US" sz="800" dirty="0">
                <a:solidFill>
                  <a:srgbClr val="8EA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Resilienz, Verantwortung unter Druck.</a:t>
            </a:r>
            <a:endParaRPr lang="en-US" sz="800" dirty="0"/>
          </a:p>
        </p:txBody>
      </p:sp>
      <p:sp>
        <p:nvSpPr>
          <p:cNvPr id="45" name="Shape 43"/>
          <p:cNvSpPr/>
          <p:nvPr/>
        </p:nvSpPr>
        <p:spPr>
          <a:xfrm>
            <a:off x="3429000" y="3419856"/>
            <a:ext cx="128016" cy="128016"/>
          </a:xfrm>
          <a:prstGeom prst="ellipse">
            <a:avLst/>
          </a:prstGeom>
          <a:solidFill>
            <a:srgbClr val="0F1F3D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3493008" y="3547872"/>
            <a:ext cx="0" cy="237744"/>
          </a:xfrm>
          <a:prstGeom prst="line">
            <a:avLst/>
          </a:prstGeom>
          <a:noFill/>
          <a:ln w="6350">
            <a:solidFill>
              <a:srgbClr val="C9A84C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3630168" y="3392424"/>
            <a:ext cx="68580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2</a:t>
            </a:r>
            <a:endParaRPr lang="en-US" sz="700" dirty="0"/>
          </a:p>
        </p:txBody>
      </p:sp>
      <p:sp>
        <p:nvSpPr>
          <p:cNvPr id="48" name="Text 46"/>
          <p:cNvSpPr/>
          <p:nvPr/>
        </p:nvSpPr>
        <p:spPr>
          <a:xfrm>
            <a:off x="4325112" y="338328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800" dirty="0">
                <a:solidFill>
                  <a:srgbClr val="8EA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Maschinenbaustudium - </a:t>
            </a:r>
            <a:r>
              <a:rPr lang="en-US" sz="800" dirty="0" err="1">
                <a:solidFill>
                  <a:srgbClr val="8EA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technische</a:t>
            </a:r>
            <a:r>
              <a:rPr lang="en-US" sz="800" dirty="0">
                <a:solidFill>
                  <a:srgbClr val="8EA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800" dirty="0" err="1">
                <a:solidFill>
                  <a:srgbClr val="8EA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Präzision</a:t>
            </a:r>
            <a:r>
              <a:rPr lang="en-US" sz="800" dirty="0">
                <a:solidFill>
                  <a:srgbClr val="8EA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als Teil der Offizierausbildung.</a:t>
            </a:r>
            <a:endParaRPr lang="en-US" sz="800" dirty="0"/>
          </a:p>
        </p:txBody>
      </p:sp>
      <p:sp>
        <p:nvSpPr>
          <p:cNvPr id="49" name="Shape 47"/>
          <p:cNvSpPr/>
          <p:nvPr/>
        </p:nvSpPr>
        <p:spPr>
          <a:xfrm>
            <a:off x="3429000" y="3840480"/>
            <a:ext cx="128016" cy="128016"/>
          </a:xfrm>
          <a:prstGeom prst="ellipse">
            <a:avLst/>
          </a:prstGeom>
          <a:solidFill>
            <a:srgbClr val="0F1F3D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3493008" y="3968496"/>
            <a:ext cx="0" cy="237744"/>
          </a:xfrm>
          <a:prstGeom prst="line">
            <a:avLst/>
          </a:prstGeom>
          <a:noFill/>
          <a:ln w="6350">
            <a:solidFill>
              <a:srgbClr val="C9A84C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3630168" y="3813048"/>
            <a:ext cx="68580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3</a:t>
            </a:r>
            <a:endParaRPr lang="en-US" sz="700" dirty="0"/>
          </a:p>
        </p:txBody>
      </p:sp>
      <p:sp>
        <p:nvSpPr>
          <p:cNvPr id="52" name="Text 50"/>
          <p:cNvSpPr/>
          <p:nvPr/>
        </p:nvSpPr>
        <p:spPr>
          <a:xfrm>
            <a:off x="4325112" y="3803904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800" dirty="0">
                <a:solidFill>
                  <a:srgbClr val="8EA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Industrieeinstieg - 2-jährige Managementausbildung nach 13 Jahren Bundeswehr.</a:t>
            </a:r>
            <a:endParaRPr lang="en-US" sz="800" dirty="0"/>
          </a:p>
        </p:txBody>
      </p:sp>
      <p:sp>
        <p:nvSpPr>
          <p:cNvPr id="53" name="Shape 51"/>
          <p:cNvSpPr/>
          <p:nvPr/>
        </p:nvSpPr>
        <p:spPr>
          <a:xfrm>
            <a:off x="3429000" y="4261104"/>
            <a:ext cx="128016" cy="128016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3630168" y="4233672"/>
            <a:ext cx="68580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50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HEUTE</a:t>
            </a:r>
            <a:endParaRPr lang="en-US" sz="700" dirty="0"/>
          </a:p>
        </p:txBody>
      </p:sp>
      <p:sp>
        <p:nvSpPr>
          <p:cNvPr id="55" name="Text 53"/>
          <p:cNvSpPr/>
          <p:nvPr/>
        </p:nvSpPr>
        <p:spPr>
          <a:xfrm>
            <a:off x="4325112" y="4224528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C-Level x 25 Jahre - Transformation, Vision, Menschen und Ergebnisse.</a:t>
            </a:r>
            <a:endParaRPr lang="en-US" sz="800" dirty="0"/>
          </a:p>
        </p:txBody>
      </p:sp>
      <p:sp>
        <p:nvSpPr>
          <p:cNvPr id="56" name="Text 54"/>
          <p:cNvSpPr/>
          <p:nvPr/>
        </p:nvSpPr>
        <p:spPr>
          <a:xfrm>
            <a:off x="6446520" y="2240280"/>
            <a:ext cx="5577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250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WAS MICH UNTERSCHEIDET</a:t>
            </a:r>
            <a:endParaRPr lang="en-US" sz="700" dirty="0"/>
          </a:p>
        </p:txBody>
      </p:sp>
      <p:sp>
        <p:nvSpPr>
          <p:cNvPr id="57" name="Shape 55"/>
          <p:cNvSpPr/>
          <p:nvPr/>
        </p:nvSpPr>
        <p:spPr>
          <a:xfrm>
            <a:off x="6446520" y="2423160"/>
            <a:ext cx="5577840" cy="0"/>
          </a:xfrm>
          <a:prstGeom prst="line">
            <a:avLst/>
          </a:prstGeom>
          <a:noFill/>
          <a:ln w="7620">
            <a:solidFill>
              <a:srgbClr val="C9A84C"/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6446520" y="2514600"/>
            <a:ext cx="1216152" cy="1005840"/>
          </a:xfrm>
          <a:prstGeom prst="rect">
            <a:avLst/>
          </a:prstGeom>
          <a:solidFill>
            <a:srgbClr val="0A1628"/>
          </a:solidFill>
          <a:ln w="6350">
            <a:solidFill>
              <a:srgbClr val="1F3060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6446520" y="2514600"/>
            <a:ext cx="1216152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446520" y="2569464"/>
            <a:ext cx="12161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</a:t>
            </a:r>
            <a:endParaRPr lang="en-US" sz="2800" dirty="0"/>
          </a:p>
        </p:txBody>
      </p:sp>
      <p:sp>
        <p:nvSpPr>
          <p:cNvPr id="61" name="Text 59"/>
          <p:cNvSpPr/>
          <p:nvPr/>
        </p:nvSpPr>
        <p:spPr>
          <a:xfrm>
            <a:off x="6446520" y="2990088"/>
            <a:ext cx="121615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Jahre</a:t>
            </a:r>
            <a:endParaRPr lang="en-US" sz="800" dirty="0"/>
          </a:p>
          <a:p>
            <a:pPr marL="0" indent="0" algn="ctr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Fuehrung</a:t>
            </a:r>
            <a:endParaRPr lang="en-US" sz="800" dirty="0"/>
          </a:p>
        </p:txBody>
      </p:sp>
      <p:sp>
        <p:nvSpPr>
          <p:cNvPr id="62" name="Text 60"/>
          <p:cNvSpPr/>
          <p:nvPr/>
        </p:nvSpPr>
        <p:spPr>
          <a:xfrm>
            <a:off x="6446520" y="3264408"/>
            <a:ext cx="121615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650" dirty="0">
                <a:solidFill>
                  <a:srgbClr val="8EA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Teamleiter bis C-Level</a:t>
            </a:r>
            <a:endParaRPr lang="en-US" sz="650" dirty="0"/>
          </a:p>
        </p:txBody>
      </p:sp>
      <p:sp>
        <p:nvSpPr>
          <p:cNvPr id="63" name="Shape 61"/>
          <p:cNvSpPr/>
          <p:nvPr/>
        </p:nvSpPr>
        <p:spPr>
          <a:xfrm>
            <a:off x="7754112" y="2514600"/>
            <a:ext cx="1216152" cy="1005840"/>
          </a:xfrm>
          <a:prstGeom prst="rect">
            <a:avLst/>
          </a:prstGeom>
          <a:solidFill>
            <a:srgbClr val="0A1628"/>
          </a:solidFill>
          <a:ln w="6350">
            <a:solidFill>
              <a:srgbClr val="1F3060"/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7754112" y="2514600"/>
            <a:ext cx="1216152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7754112" y="2569464"/>
            <a:ext cx="12161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3x</a:t>
            </a:r>
            <a:endParaRPr lang="en-US" sz="2800" dirty="0"/>
          </a:p>
        </p:txBody>
      </p:sp>
      <p:sp>
        <p:nvSpPr>
          <p:cNvPr id="66" name="Text 64"/>
          <p:cNvSpPr/>
          <p:nvPr/>
        </p:nvSpPr>
        <p:spPr>
          <a:xfrm>
            <a:off x="7754112" y="2990088"/>
            <a:ext cx="121615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Disziplinen</a:t>
            </a:r>
            <a:endParaRPr lang="en-US" sz="800" dirty="0"/>
          </a:p>
          <a:p>
            <a:pPr marL="0" indent="0" algn="ctr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vereinigt</a:t>
            </a:r>
            <a:endParaRPr lang="en-US" sz="800" dirty="0"/>
          </a:p>
        </p:txBody>
      </p:sp>
      <p:sp>
        <p:nvSpPr>
          <p:cNvPr id="67" name="Text 65"/>
          <p:cNvSpPr/>
          <p:nvPr/>
        </p:nvSpPr>
        <p:spPr>
          <a:xfrm>
            <a:off x="7754112" y="3264408"/>
            <a:ext cx="121615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650" dirty="0" err="1">
                <a:solidFill>
                  <a:srgbClr val="8EA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Handwerk</a:t>
            </a:r>
            <a:r>
              <a:rPr lang="en-US" sz="650" dirty="0">
                <a:solidFill>
                  <a:srgbClr val="8EA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</a:t>
            </a:r>
            <a:r>
              <a:rPr lang="en-US" sz="650">
                <a:solidFill>
                  <a:srgbClr val="8EA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Militär</a:t>
            </a:r>
            <a:r>
              <a:rPr lang="en-US" sz="650" dirty="0">
                <a:solidFill>
                  <a:srgbClr val="8EA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Industrie</a:t>
            </a:r>
            <a:endParaRPr lang="en-US" sz="650" dirty="0"/>
          </a:p>
        </p:txBody>
      </p:sp>
      <p:sp>
        <p:nvSpPr>
          <p:cNvPr id="68" name="Shape 66"/>
          <p:cNvSpPr/>
          <p:nvPr/>
        </p:nvSpPr>
        <p:spPr>
          <a:xfrm>
            <a:off x="6446520" y="3611880"/>
            <a:ext cx="1216152" cy="1005840"/>
          </a:xfrm>
          <a:prstGeom prst="rect">
            <a:avLst/>
          </a:prstGeom>
          <a:solidFill>
            <a:srgbClr val="0A1628"/>
          </a:solidFill>
          <a:ln w="6350">
            <a:solidFill>
              <a:srgbClr val="1F3060"/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6446520" y="3611880"/>
            <a:ext cx="1216152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6446520" y="3666744"/>
            <a:ext cx="12161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</a:t>
            </a:r>
            <a:endParaRPr lang="en-US" sz="2800" dirty="0"/>
          </a:p>
        </p:txBody>
      </p:sp>
      <p:sp>
        <p:nvSpPr>
          <p:cNvPr id="71" name="Text 69"/>
          <p:cNvSpPr/>
          <p:nvPr/>
        </p:nvSpPr>
        <p:spPr>
          <a:xfrm>
            <a:off x="6446520" y="4087368"/>
            <a:ext cx="121615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Trans-</a:t>
            </a:r>
            <a:endParaRPr lang="en-US" sz="800" dirty="0"/>
          </a:p>
          <a:p>
            <a:pPr marL="0" indent="0" algn="ctr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formationen</a:t>
            </a:r>
            <a:endParaRPr lang="en-US" sz="800" dirty="0"/>
          </a:p>
        </p:txBody>
      </p:sp>
      <p:sp>
        <p:nvSpPr>
          <p:cNvPr id="72" name="Text 70"/>
          <p:cNvSpPr/>
          <p:nvPr/>
        </p:nvSpPr>
        <p:spPr>
          <a:xfrm>
            <a:off x="6446520" y="4361688"/>
            <a:ext cx="121615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650" dirty="0">
                <a:solidFill>
                  <a:srgbClr val="8EA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Restrukturierung bis Digital</a:t>
            </a:r>
            <a:endParaRPr lang="en-US" sz="650" dirty="0"/>
          </a:p>
        </p:txBody>
      </p:sp>
      <p:sp>
        <p:nvSpPr>
          <p:cNvPr id="73" name="Shape 71"/>
          <p:cNvSpPr/>
          <p:nvPr/>
        </p:nvSpPr>
        <p:spPr>
          <a:xfrm>
            <a:off x="7754112" y="3611880"/>
            <a:ext cx="1216152" cy="1005840"/>
          </a:xfrm>
          <a:prstGeom prst="rect">
            <a:avLst/>
          </a:prstGeom>
          <a:solidFill>
            <a:srgbClr val="0A1628"/>
          </a:solidFill>
          <a:ln w="6350">
            <a:solidFill>
              <a:srgbClr val="1F3060"/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7754112" y="3611880"/>
            <a:ext cx="1216152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75" name="Text 73"/>
          <p:cNvSpPr/>
          <p:nvPr/>
        </p:nvSpPr>
        <p:spPr>
          <a:xfrm>
            <a:off x="7754112" y="3666744"/>
            <a:ext cx="12161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800" dirty="0"/>
          </a:p>
        </p:txBody>
      </p:sp>
      <p:sp>
        <p:nvSpPr>
          <p:cNvPr id="76" name="Text 74"/>
          <p:cNvSpPr/>
          <p:nvPr/>
        </p:nvSpPr>
        <p:spPr>
          <a:xfrm>
            <a:off x="7754112" y="4087368"/>
            <a:ext cx="121615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Kern-</a:t>
            </a:r>
            <a:endParaRPr lang="en-US" sz="800" dirty="0"/>
          </a:p>
          <a:p>
            <a:pPr marL="0" indent="0" algn="ctr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ueberzeugung</a:t>
            </a:r>
            <a:endParaRPr lang="en-US" sz="800" dirty="0"/>
          </a:p>
        </p:txBody>
      </p:sp>
      <p:sp>
        <p:nvSpPr>
          <p:cNvPr id="77" name="Text 75"/>
          <p:cNvSpPr/>
          <p:nvPr/>
        </p:nvSpPr>
        <p:spPr>
          <a:xfrm>
            <a:off x="7754112" y="4361688"/>
            <a:ext cx="121615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650" dirty="0">
                <a:solidFill>
                  <a:srgbClr val="8EA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Menschen zuerst. Ergebnisse folgen.</a:t>
            </a:r>
            <a:endParaRPr lang="en-US" sz="650" dirty="0"/>
          </a:p>
        </p:txBody>
      </p:sp>
      <p:sp>
        <p:nvSpPr>
          <p:cNvPr id="78" name="Shape 76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070F1E"/>
          </a:solidFill>
          <a:ln w="12700">
            <a:solidFill>
              <a:srgbClr val="070F1E"/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0" y="4818888"/>
            <a:ext cx="9144000" cy="1828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80" name="Text 78"/>
          <p:cNvSpPr/>
          <p:nvPr/>
        </p:nvSpPr>
        <p:spPr>
          <a:xfrm>
            <a:off x="274320" y="4846320"/>
            <a:ext cx="7498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8EA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"Bodenhaftung trifft Weitblick. Struktur trifft Menschlichkeit. Anspruch trifft Empathie." - Das ist </a:t>
            </a:r>
            <a:r>
              <a:rPr lang="en-US" sz="800" i="1" dirty="0" err="1">
                <a:solidFill>
                  <a:srgbClr val="8EA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mein</a:t>
            </a:r>
            <a:r>
              <a:rPr lang="en-US" sz="800" i="1" dirty="0">
                <a:solidFill>
                  <a:srgbClr val="8EA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800" i="1" dirty="0" err="1">
                <a:solidFill>
                  <a:srgbClr val="8EA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Führungsstil</a:t>
            </a:r>
            <a:r>
              <a:rPr lang="en-US" sz="800" i="1" dirty="0">
                <a:solidFill>
                  <a:srgbClr val="8EAA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800" dirty="0"/>
          </a:p>
        </p:txBody>
      </p:sp>
      <p:sp>
        <p:nvSpPr>
          <p:cNvPr id="81" name="Text 79"/>
          <p:cNvSpPr/>
          <p:nvPr/>
        </p:nvSpPr>
        <p:spPr>
          <a:xfrm>
            <a:off x="6949440" y="484632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650" b="1" kern="0" spc="50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Fuehrung  Transformation  Exzellenz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251</Words>
  <Application>Microsoft Office PowerPoint</Application>
  <PresentationFormat>Bildschirmpräsentation (16:9)</PresentationFormat>
  <Paragraphs>53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PowerPoint-Präsentation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Michael Ziemens</cp:lastModifiedBy>
  <cp:revision>3</cp:revision>
  <dcterms:created xsi:type="dcterms:W3CDTF">2026-06-08T19:33:27Z</dcterms:created>
  <dcterms:modified xsi:type="dcterms:W3CDTF">2026-06-08T19:44:18Z</dcterms:modified>
</cp:coreProperties>
</file>