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4630400" cy="8229600"/>
  <p:notesSz cx="6808788" cy="9940925"/>
  <p:embeddedFontLst>
    <p:embeddedFont>
      <p:font typeface="Roboto" panose="02000000000000000000" pitchFamily="2" charset="0"/>
      <p:regular r:id="rId17"/>
      <p:bold r:id="rId18"/>
    </p:embeddedFont>
    <p:embeddedFont>
      <p:font typeface="Roboto Bold" panose="02000000000000000000" charset="0"/>
      <p:bold r:id="rId19"/>
    </p:embeddedFont>
    <p:embeddedFont>
      <p:font typeface="Roboto Medium" panose="02000000000000000000" pitchFamily="2" charset="0"/>
      <p:regular r:id="rId20"/>
      <p: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29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98" tIns="33499" rIns="66998" bIns="334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98" tIns="33499" rIns="66998" bIns="33499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Transformation der Operations Organisation der XXX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Organisation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Eine umfassende Neuausrichtung der Operations-Organisation zur Anpassung an luftrechtliche Erfordernisse und wirtschaftliche Herausforderungen.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3A3053"/>
          </a:solidFill>
          <a:ln w="7620">
            <a:solidFill>
              <a:srgbClr val="3C3838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903089" y="5971103"/>
            <a:ext cx="14418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MZ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377757" y="5804536"/>
            <a:ext cx="27130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D0D8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Michael Ziemens</a:t>
            </a:r>
          </a:p>
          <a:p>
            <a:pPr marL="0" indent="0" algn="l">
              <a:lnSpc>
                <a:spcPts val="3100"/>
              </a:lnSpc>
              <a:buNone/>
            </a:pPr>
            <a:endParaRPr lang="en-US" sz="2200" b="1" dirty="0">
              <a:solidFill>
                <a:srgbClr val="CFD0D8"/>
              </a:solidFill>
              <a:latin typeface="Roboto Bold" pitchFamily="34" charset="0"/>
              <a:ea typeface="Roboto Bold" pitchFamily="34" charset="-122"/>
              <a:cs typeface="Roboto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12" name="Grafik 11" descr="Ein Bild, das Tür, Im Haus, Haltevorrichtung, Fenster enthält.&#10;&#10;KI-generierte Inhalte können fehlerhaft sein.">
            <a:extLst>
              <a:ext uri="{FF2B5EF4-FFF2-40B4-BE49-F238E27FC236}">
                <a16:creationId xmlns:a16="http://schemas.microsoft.com/office/drawing/2014/main" id="{B7D473A0-EB4D-E7DC-E68A-6DFD95CDE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472" y="96940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Kommunikationsformen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8892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14303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9157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Information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3194328" y="3406159"/>
            <a:ext cx="41139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Monatliche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Updates an alle Beteiligten.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8063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93790" y="410922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56332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336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Dialog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5368171" y="4826455"/>
            <a:ext cx="45618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Möglichkeiten zum Austausch und Feedback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durch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Workshops und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Fragenrunden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40093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793790" y="552951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023391"/>
            <a:ext cx="318968" cy="318968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15" name="Text 10"/>
          <p:cNvSpPr/>
          <p:nvPr/>
        </p:nvSpPr>
        <p:spPr>
          <a:xfrm>
            <a:off x="7542014" y="57563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Einbindung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42014" y="6246752"/>
            <a:ext cx="60299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Aktive Beteiligung der Mitarbeiter am Veränderungsprozess.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881472" y="192512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Entwicklung eines Plans zur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begleitenden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Information aller Beteiligten über die geplante Vorgehensweise.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9160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Mobilisierung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636240"/>
            <a:ext cx="30958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Marktplatzveranstaltung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2173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Führungskräfte stellen den Mitarbeitern die Neuerungen vor: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27843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Leitbild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22655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Rollenbild im Team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366875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Arbeitsstruktur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97250" y="45402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Pilotprojekt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97250" y="51213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Testlauf in einer Abteilung mit: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897250" y="56883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Führungskräfteschulung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97250" y="613052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Shop Floor Management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897250" y="657272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KVP-Management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897250" y="70149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Coaching im Rollenbild</a:t>
            </a:r>
            <a:endParaRPr lang="en-US" sz="1750" dirty="0"/>
          </a:p>
        </p:txBody>
      </p:sp>
      <p:pic>
        <p:nvPicPr>
          <p:cNvPr id="15" name="Grafik 14" descr="Ein Bild, das Gebäude, draußen, Menschen, Fußgänger enthält.&#10;&#10;KI-generierte Inhalte können fehlerhaft sein.">
            <a:extLst>
              <a:ext uri="{FF2B5EF4-FFF2-40B4-BE49-F238E27FC236}">
                <a16:creationId xmlns:a16="http://schemas.microsoft.com/office/drawing/2014/main" id="{4142B0F8-B8EA-31D9-F653-B85813C8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8594"/>
            <a:ext cx="61739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Umsetzung und Roll-Out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Einführung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Roll-Out der Konzeption auf alle Abteilungen.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218974"/>
            <a:ext cx="339328" cy="3393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Durchführung von Feedbackschleifen.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Anpassung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Optimierung der Umsetzung basierend auf Rückmeldungen.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833348"/>
            <a:ext cx="339328" cy="33932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Verbesserung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Kontinuierliche Weiterentwicklung der Prozesse.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44847"/>
            <a:ext cx="339328" cy="339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3787" y="609481"/>
            <a:ext cx="5527357" cy="690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Verstetigung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7" y="1631871"/>
            <a:ext cx="552688" cy="5526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3787" y="2405539"/>
            <a:ext cx="2311003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Dokumentation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3787" y="2883575"/>
            <a:ext cx="2311003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Erstellung von Prozessbeschreibungen und Dokumentationen.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804" y="1666377"/>
            <a:ext cx="552688" cy="5526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85803" y="2440045"/>
            <a:ext cx="2411665" cy="69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Schulungskonzepte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6285804" y="2912604"/>
            <a:ext cx="2311122" cy="1061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Anpassung der Schulungen basierend auf Feedback.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87" y="4820900"/>
            <a:ext cx="552688" cy="5526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3787" y="5594568"/>
            <a:ext cx="2311003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Lessons Learned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3787" y="6067127"/>
            <a:ext cx="2311003" cy="1061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Regelmäßige Auswertung von Projekterfahrungen.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877" y="4824532"/>
            <a:ext cx="552688" cy="5526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3531877" y="5598200"/>
            <a:ext cx="2642592" cy="69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Strategieüberprüfung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3531877" y="6010943"/>
            <a:ext cx="2311003" cy="1061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Jährliche Überprüfung und Anpassung der Strategie.</a:t>
            </a:r>
            <a:endParaRPr lang="en-US" sz="1700" dirty="0"/>
          </a:p>
        </p:txBody>
      </p:sp>
      <p:pic>
        <p:nvPicPr>
          <p:cNvPr id="17" name="Grafik 16" descr="Ein Bild, das Text, Buch, Im Haus, Computer enthält.&#10;&#10;KI-generierte Inhalte können fehlerhaft sein.">
            <a:extLst>
              <a:ext uri="{FF2B5EF4-FFF2-40B4-BE49-F238E27FC236}">
                <a16:creationId xmlns:a16="http://schemas.microsoft.com/office/drawing/2014/main" id="{3514F936-3DA7-277E-8026-8D52AFCB2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44FFFF04-64C8-8410-5D9D-91BE3389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74" y="1655161"/>
            <a:ext cx="552688" cy="552688"/>
          </a:xfrm>
          <a:prstGeom prst="rect">
            <a:avLst/>
          </a:prstGeom>
        </p:spPr>
      </p:pic>
      <p:sp>
        <p:nvSpPr>
          <p:cNvPr id="16" name="Text 1">
            <a:extLst>
              <a:ext uri="{FF2B5EF4-FFF2-40B4-BE49-F238E27FC236}">
                <a16:creationId xmlns:a16="http://schemas.microsoft.com/office/drawing/2014/main" id="{F8395AD8-6849-D6C6-A499-C6121D0D9D4A}"/>
              </a:ext>
            </a:extLst>
          </p:cNvPr>
          <p:cNvSpPr/>
          <p:nvPr/>
        </p:nvSpPr>
        <p:spPr>
          <a:xfrm>
            <a:off x="3596774" y="2428829"/>
            <a:ext cx="2311003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 err="1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Gewohnheit</a:t>
            </a:r>
            <a:endParaRPr lang="en-US" sz="2150" dirty="0"/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F0C0FD1E-D331-E647-069A-02B698DBC8E2}"/>
              </a:ext>
            </a:extLst>
          </p:cNvPr>
          <p:cNvSpPr/>
          <p:nvPr/>
        </p:nvSpPr>
        <p:spPr>
          <a:xfrm>
            <a:off x="3596774" y="2906865"/>
            <a:ext cx="2311003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Ritualisierung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des </a:t>
            </a: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neuen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Mindset, des </a:t>
            </a: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Verhaltens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Team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4561" y="2262146"/>
            <a:ext cx="5527357" cy="690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endParaRPr lang="en-US" sz="4350" dirty="0">
              <a:solidFill>
                <a:schemeClr val="bg1"/>
              </a:solidFill>
            </a:endParaRPr>
          </a:p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chemeClr val="bg1"/>
                </a:solidFill>
              </a:rPr>
              <a:t>Danke für </a:t>
            </a:r>
            <a:r>
              <a:rPr lang="en-US" sz="4350" dirty="0" err="1">
                <a:solidFill>
                  <a:schemeClr val="bg1"/>
                </a:solidFill>
              </a:rPr>
              <a:t>Ihre</a:t>
            </a:r>
            <a:endParaRPr lang="en-US" sz="4350" dirty="0">
              <a:solidFill>
                <a:schemeClr val="bg1"/>
              </a:solidFill>
            </a:endParaRPr>
          </a:p>
          <a:p>
            <a:pPr marL="0" indent="0" algn="l">
              <a:lnSpc>
                <a:spcPts val="5400"/>
              </a:lnSpc>
              <a:buNone/>
            </a:pPr>
            <a:endParaRPr lang="en-US" sz="4350" dirty="0">
              <a:solidFill>
                <a:schemeClr val="bg1"/>
              </a:solidFill>
            </a:endParaRPr>
          </a:p>
          <a:p>
            <a:pPr marL="0" indent="0" algn="l">
              <a:lnSpc>
                <a:spcPts val="5400"/>
              </a:lnSpc>
              <a:buNone/>
            </a:pPr>
            <a:endParaRPr lang="en-US" sz="4350" dirty="0">
              <a:solidFill>
                <a:schemeClr val="bg1"/>
              </a:solidFill>
            </a:endParaRPr>
          </a:p>
          <a:p>
            <a:pPr marL="0" indent="0" algn="l">
              <a:lnSpc>
                <a:spcPts val="5400"/>
              </a:lnSpc>
              <a:buNone/>
            </a:pPr>
            <a:r>
              <a:rPr lang="en-US" sz="4350" dirty="0" err="1">
                <a:solidFill>
                  <a:schemeClr val="bg1"/>
                </a:solidFill>
              </a:rPr>
              <a:t>Aufmerksamkeit</a:t>
            </a:r>
            <a:r>
              <a:rPr lang="en-US" sz="4350" dirty="0">
                <a:solidFill>
                  <a:schemeClr val="bg1"/>
                </a:solidFill>
              </a:rPr>
              <a:t>!</a:t>
            </a:r>
          </a:p>
          <a:p>
            <a:pPr marL="0" indent="0" algn="l">
              <a:lnSpc>
                <a:spcPts val="5400"/>
              </a:lnSpc>
              <a:buNone/>
            </a:pPr>
            <a:endParaRPr lang="en-US" sz="4350" dirty="0">
              <a:solidFill>
                <a:schemeClr val="bg1"/>
              </a:solidFill>
            </a:endParaRPr>
          </a:p>
          <a:p>
            <a:pPr marL="0" indent="0" algn="l">
              <a:lnSpc>
                <a:spcPts val="5400"/>
              </a:lnSpc>
              <a:buNone/>
            </a:pPr>
            <a:endParaRPr lang="en-US" sz="4350" dirty="0">
              <a:solidFill>
                <a:schemeClr val="bg1"/>
              </a:solidFill>
            </a:endParaRPr>
          </a:p>
        </p:txBody>
      </p:sp>
      <p:pic>
        <p:nvPicPr>
          <p:cNvPr id="18" name="Grafik 17" descr="Ein Bild, das Kleidung, Im Haus, Wand, Person enthält.&#10;&#10;KI-generierte Inhalte können fehlerhaft sein.">
            <a:extLst>
              <a:ext uri="{FF2B5EF4-FFF2-40B4-BE49-F238E27FC236}">
                <a16:creationId xmlns:a16="http://schemas.microsoft.com/office/drawing/2014/main" id="{73D55900-EFE8-0D91-545A-2EB4F757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8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793790" y="4873985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1028224" y="51084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Herausforderungen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98838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Schlechte wirtschaftliche Situation der </a:t>
            </a:r>
            <a:r>
              <a:rPr lang="en-US" sz="175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XXX GmbH erforderte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Handeln.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73985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5451396" y="5108420"/>
            <a:ext cx="37202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Luftrechtliche Anforderungen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598838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Anpassung an </a:t>
            </a:r>
            <a:r>
              <a:rPr lang="de-DE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European Union Aviation </a:t>
            </a:r>
            <a:r>
              <a:rPr lang="de-DE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Safety</a:t>
            </a:r>
            <a:r>
              <a:rPr lang="de-DE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Agency (EASA)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Erfordernisse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notwendig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  <p:sp>
        <p:nvSpPr>
          <p:cNvPr id="10" name="Shape 7"/>
          <p:cNvSpPr/>
          <p:nvPr/>
        </p:nvSpPr>
        <p:spPr>
          <a:xfrm>
            <a:off x="9640133" y="4873985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9874568" y="51084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Führungsbedarf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598838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Begleitung des neuen Führungspersonals und zielgerichtete Kommunikationsstrategie erforderlich.</a:t>
            </a:r>
            <a:endParaRPr lang="en-US" sz="1750" dirty="0"/>
          </a:p>
        </p:txBody>
      </p:sp>
      <p:pic>
        <p:nvPicPr>
          <p:cNvPr id="16" name="Grafik 15" descr="Ein Bild, das Screenshot, Kunst, Licht, Nacht enthält.&#10;&#10;KI-generierte Inhalte können fehlerhaft sein.">
            <a:extLst>
              <a:ext uri="{FF2B5EF4-FFF2-40B4-BE49-F238E27FC236}">
                <a16:creationId xmlns:a16="http://schemas.microsoft.com/office/drawing/2014/main" id="{D372DC40-970D-18E1-C70C-E1789944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17" y="109446"/>
            <a:ext cx="5764792" cy="3843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52641"/>
            <a:ext cx="87414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Wirtschaftliche Ausgangssituation</a:t>
            </a:r>
            <a:endParaRPr lang="en-US" sz="4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85800"/>
            <a:ext cx="800296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Eckpfeiler</a:t>
            </a: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der Transformation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841635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1273612" y="189685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Shape 3"/>
          <p:cNvSpPr/>
          <p:nvPr/>
        </p:nvSpPr>
        <p:spPr>
          <a:xfrm>
            <a:off x="793790" y="16569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1699452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1628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April 2024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119028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850"/>
              </a:lnSpc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Entscheidung zur Verschlankung der Operations-Organisation im administrativen Bereich.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57360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Shape 7"/>
          <p:cNvSpPr/>
          <p:nvPr/>
        </p:nvSpPr>
        <p:spPr>
          <a:xfrm>
            <a:off x="793790" y="33336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37620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305358"/>
            <a:ext cx="32307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April 2024 - März 2025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379577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850"/>
              </a:lnSpc>
              <a:buFont typeface="Wingdings" panose="05000000000000000000" pitchFamily="2" charset="2"/>
              <a:buChar char="ü"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Entwicklung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des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neuen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Organigrammes,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Auswahl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des Führungspersonals durch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Potenzialanalysen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pPr marL="285750" indent="-285750" algn="l">
              <a:lnSpc>
                <a:spcPts val="2850"/>
              </a:lnSpc>
              <a:buFont typeface="Wingdings" panose="05000000000000000000" pitchFamily="2" charset="2"/>
              <a:buChar char="ü"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Erstellen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organisatorischen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und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infrastrukturellen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Anforderungen</a:t>
            </a: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Entwicklung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Konzeption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Begleitung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Führungskräfte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und Teams</a:t>
            </a:r>
          </a:p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endParaRPr lang="en-US" sz="1750" dirty="0">
              <a:solidFill>
                <a:schemeClr val="bg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65814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Shape 11"/>
          <p:cNvSpPr/>
          <p:nvPr/>
        </p:nvSpPr>
        <p:spPr>
          <a:xfrm>
            <a:off x="793790" y="63415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384039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6313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April 2025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80361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Geplante Einführung der neuen Operations-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Organisation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Umsetzung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Einführungkonzeption</a:t>
            </a: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388" y="1043026"/>
            <a:ext cx="68128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Erarbeitung</a:t>
            </a: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Konzeption</a:t>
            </a:r>
            <a:endParaRPr lang="en-US" sz="4450" dirty="0"/>
          </a:p>
        </p:txBody>
      </p:sp>
      <p:sp>
        <p:nvSpPr>
          <p:cNvPr id="17" name="Text 9"/>
          <p:cNvSpPr/>
          <p:nvPr/>
        </p:nvSpPr>
        <p:spPr>
          <a:xfrm>
            <a:off x="664404" y="253870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Beteiligung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Führungskräfte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 Workshops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stellt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sicher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Akzeptanz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und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Verbindung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zu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den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Inhalten</a:t>
            </a: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Schaffung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des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gemeinsamen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Mindsets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Aufbau der </a:t>
            </a:r>
            <a:r>
              <a:rPr lang="en-US" sz="175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Teamgemeinschaft</a:t>
            </a: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CFD0D8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	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9" name="Grafik 18" descr="Ein Bild, das Kleidung, Person, Wand, Im Haus enthält.&#10;&#10;KI-generierte Inhalte können fehlerhaft sein.">
            <a:extLst>
              <a:ext uri="{FF2B5EF4-FFF2-40B4-BE49-F238E27FC236}">
                <a16:creationId xmlns:a16="http://schemas.microsoft.com/office/drawing/2014/main" id="{10B8E4E2-C2E3-34A9-A4D7-18AE154F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359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6294" y="8938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Erarbeitung</a:t>
            </a: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des Operations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Leitbildes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29" y="2890680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73" y="3506709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37298" y="31174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Vision &amp; Mission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37298" y="3607913"/>
            <a:ext cx="35930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Grundlage für alle weiteren Schritte.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098465" y="4193178"/>
            <a:ext cx="6114516" cy="45719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462" y="4254303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73" y="470840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13385" y="4481117"/>
            <a:ext cx="29776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Unternehmensstrategie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213385" y="4971535"/>
            <a:ext cx="5103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Richtungsweisend für die Operations-Organisation.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070152" y="5542790"/>
            <a:ext cx="5145716" cy="64197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75" y="5617926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4854" y="607203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289353" y="58447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Unternehmensleitbild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289353" y="6335158"/>
            <a:ext cx="33241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Basis für das Operations Leitbild.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826294" y="17042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Durchführung von Workshops mit Führungskräften zur Ableitung des Operations Leitbildes.</a:t>
            </a:r>
            <a:endParaRPr lang="en-US" sz="1750" dirty="0"/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FA2ED9C2-6897-A250-7542-BF02C949F892}"/>
              </a:ext>
            </a:extLst>
          </p:cNvPr>
          <p:cNvSpPr/>
          <p:nvPr/>
        </p:nvSpPr>
        <p:spPr>
          <a:xfrm>
            <a:off x="11040668" y="2816313"/>
            <a:ext cx="552424" cy="422476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DCC335-8060-F21D-695C-4F8046D27060}"/>
              </a:ext>
            </a:extLst>
          </p:cNvPr>
          <p:cNvSpPr txBox="1"/>
          <p:nvPr/>
        </p:nvSpPr>
        <p:spPr>
          <a:xfrm>
            <a:off x="11692279" y="4684157"/>
            <a:ext cx="21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Operationsleitbild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666" y="596146"/>
            <a:ext cx="5667851" cy="677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Operations </a:t>
            </a:r>
            <a:r>
              <a:rPr lang="en-US" sz="42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Rollenbilder</a:t>
            </a:r>
            <a:r>
              <a:rPr lang="en-US" sz="42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und </a:t>
            </a:r>
            <a:r>
              <a:rPr lang="en-US" sz="42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Verständnis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256" y="3303032"/>
            <a:ext cx="7867769" cy="786776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01" y="5571172"/>
            <a:ext cx="440182" cy="55022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256" y="3303032"/>
            <a:ext cx="7867769" cy="786776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01" y="4095988"/>
            <a:ext cx="440182" cy="55022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976" y="3303031"/>
            <a:ext cx="7867769" cy="7867769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7282" y="5571172"/>
            <a:ext cx="440182" cy="550228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795757" y="1380925"/>
            <a:ext cx="13113068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Rollenmatrix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und </a:t>
            </a: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Rollenverständnis</a:t>
            </a: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als Basis für effektive Führung im Verantwortungsbereich.</a:t>
            </a:r>
            <a:endParaRPr lang="en-US" sz="1700" dirty="0"/>
          </a:p>
        </p:txBody>
      </p:sp>
      <p:sp>
        <p:nvSpPr>
          <p:cNvPr id="10" name="Text 2"/>
          <p:cNvSpPr/>
          <p:nvPr/>
        </p:nvSpPr>
        <p:spPr>
          <a:xfrm>
            <a:off x="926902" y="3856268"/>
            <a:ext cx="3145869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Personelle Verantwortung</a:t>
            </a:r>
            <a:endParaRPr lang="en-US" sz="2100" dirty="0"/>
          </a:p>
        </p:txBody>
      </p:sp>
      <p:sp>
        <p:nvSpPr>
          <p:cNvPr id="11" name="Text 3"/>
          <p:cNvSpPr/>
          <p:nvPr/>
        </p:nvSpPr>
        <p:spPr>
          <a:xfrm>
            <a:off x="422791" y="4325017"/>
            <a:ext cx="4154210" cy="69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Klare Definition der Personalführungsaufgaben.</a:t>
            </a:r>
            <a:endParaRPr lang="en-US" sz="1700" dirty="0"/>
          </a:p>
        </p:txBody>
      </p:sp>
      <p:sp>
        <p:nvSpPr>
          <p:cNvPr id="12" name="Text 4"/>
          <p:cNvSpPr/>
          <p:nvPr/>
        </p:nvSpPr>
        <p:spPr>
          <a:xfrm>
            <a:off x="5842579" y="5946736"/>
            <a:ext cx="3019425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Schnittstellen</a:t>
            </a:r>
            <a:endParaRPr lang="en-US" sz="2100" dirty="0">
              <a:solidFill>
                <a:srgbClr val="FFFFFF"/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0" indent="0" algn="ct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13" name="Text 5"/>
          <p:cNvSpPr/>
          <p:nvPr/>
        </p:nvSpPr>
        <p:spPr>
          <a:xfrm>
            <a:off x="5238036" y="2531466"/>
            <a:ext cx="4154210" cy="834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Festlegung der fachlichen Zuständigkeiten und Kompetenzen.</a:t>
            </a:r>
            <a:endParaRPr lang="en-US" sz="1700" dirty="0"/>
          </a:p>
        </p:txBody>
      </p:sp>
      <p:sp>
        <p:nvSpPr>
          <p:cNvPr id="14" name="Text 6"/>
          <p:cNvSpPr/>
          <p:nvPr/>
        </p:nvSpPr>
        <p:spPr>
          <a:xfrm>
            <a:off x="10187789" y="3908716"/>
            <a:ext cx="3928348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Organisatorische Verantwortung</a:t>
            </a:r>
            <a:endParaRPr lang="en-US" sz="2100" dirty="0"/>
          </a:p>
        </p:txBody>
      </p:sp>
      <p:sp>
        <p:nvSpPr>
          <p:cNvPr id="15" name="Text 7"/>
          <p:cNvSpPr/>
          <p:nvPr/>
        </p:nvSpPr>
        <p:spPr>
          <a:xfrm>
            <a:off x="10127464" y="4285966"/>
            <a:ext cx="4154210" cy="69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Strukturelle Verantwortlichkeiten und Prozesshoheit.</a:t>
            </a:r>
            <a:endParaRPr lang="en-US" sz="170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07AAF1ED-084F-D659-423C-33598261ADA8}"/>
              </a:ext>
            </a:extLst>
          </p:cNvPr>
          <p:cNvSpPr/>
          <p:nvPr/>
        </p:nvSpPr>
        <p:spPr>
          <a:xfrm>
            <a:off x="5275186" y="6516164"/>
            <a:ext cx="4154210" cy="69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Definition und </a:t>
            </a:r>
            <a:r>
              <a:rPr lang="en-US" sz="1700" dirty="0" err="1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Klärung</a:t>
            </a:r>
            <a:endParaRPr lang="en-US" sz="17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F0A6860-EFC4-1B9E-8758-2E2C5328CB9B}"/>
              </a:ext>
            </a:extLst>
          </p:cNvPr>
          <p:cNvSpPr/>
          <p:nvPr/>
        </p:nvSpPr>
        <p:spPr>
          <a:xfrm>
            <a:off x="5196689" y="2092616"/>
            <a:ext cx="3928348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Fachliche</a:t>
            </a:r>
            <a:r>
              <a:rPr lang="en-US" sz="21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Verantwortung</a:t>
            </a:r>
            <a:endParaRPr lang="en-US" sz="2100" dirty="0"/>
          </a:p>
        </p:txBody>
      </p:sp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0572D15D-3215-9AEC-D395-5E0812CF79A2}"/>
              </a:ext>
            </a:extLst>
          </p:cNvPr>
          <p:cNvSpPr/>
          <p:nvPr/>
        </p:nvSpPr>
        <p:spPr>
          <a:xfrm rot="1906261">
            <a:off x="8093646" y="5432216"/>
            <a:ext cx="220092" cy="52383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CCB51AE2-F609-FDB8-7440-AB657F55623A}"/>
              </a:ext>
            </a:extLst>
          </p:cNvPr>
          <p:cNvSpPr/>
          <p:nvPr/>
        </p:nvSpPr>
        <p:spPr>
          <a:xfrm rot="19801886">
            <a:off x="6316470" y="5433367"/>
            <a:ext cx="220092" cy="52383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851654"/>
            <a:ext cx="69275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Erfolgsfaktor</a:t>
            </a: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Führung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1557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219825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1557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Situatives Führen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264616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Anpassung des Führungsstils an unterschiedliche Situationen und Mitarbeiter.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8539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896439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853934"/>
            <a:ext cx="39001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Kommunikation in der Führung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3443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Effektive Gesprächsführung und Informationsvermittlung.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23172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189220"/>
            <a:ext cx="2858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Effektives Ziele setzen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SMART-Ziele definieren und nachhalten.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5245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567011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5245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Agilität in der Führung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701492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Flexible Reaktion auf veränderte Rahmenbedingungen.</a:t>
            </a:r>
            <a:endParaRPr lang="en-US" sz="1750" dirty="0"/>
          </a:p>
        </p:txBody>
      </p:sp>
      <p:pic>
        <p:nvPicPr>
          <p:cNvPr id="21" name="Grafik 20" descr="Ein Bild, das Kleidung, Person, Job, Im Haus enthält.&#10;&#10;KI-generierte Inhalte können fehlerhaft sein.">
            <a:extLst>
              <a:ext uri="{FF2B5EF4-FFF2-40B4-BE49-F238E27FC236}">
                <a16:creationId xmlns:a16="http://schemas.microsoft.com/office/drawing/2014/main" id="{02E30C3B-CE38-14EE-D783-5539B4046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716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868561"/>
            <a:ext cx="66678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Team- und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Prozesstruktur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31141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Shop Floor Management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Steuerung der täglichen Arbeitsabläufe vor Ort.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40225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Übergreifende Zusammenarbeit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Kooperation mit anderen Teams und Abteilungen.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3731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Kontinuierliche Verbesserung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Etablierung von KVP-Prozessen.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Teamkommunikation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Regelmäßiger Austausch und Informationsfluss.</a:t>
            </a:r>
            <a:endParaRPr lang="en-US" sz="1750" dirty="0"/>
          </a:p>
        </p:txBody>
      </p:sp>
      <p:pic>
        <p:nvPicPr>
          <p:cNvPr id="17" name="Grafik 16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4E8D0AC5-8D54-6E7B-FBF7-FCB713A3F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949" y="0"/>
            <a:ext cx="6400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Meilensteine</a:t>
            </a: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der </a:t>
            </a:r>
            <a:r>
              <a:rPr lang="en-US" sz="4450" dirty="0" err="1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Einführung</a:t>
            </a:r>
            <a:endParaRPr lang="en-US" sz="4450" dirty="0"/>
          </a:p>
        </p:txBody>
      </p:sp>
      <p:sp>
        <p:nvSpPr>
          <p:cNvPr id="7" name="Text 5"/>
          <p:cNvSpPr/>
          <p:nvPr/>
        </p:nvSpPr>
        <p:spPr>
          <a:xfrm>
            <a:off x="1623586" y="36979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Operations-</a:t>
            </a:r>
            <a:r>
              <a:rPr lang="en-US" sz="2200" dirty="0" err="1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Leitbild</a:t>
            </a: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(30.04.2025)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23586" y="418840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Entwicklung und Kommunikation des Leitbildes.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1963867" y="4778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Rollenbilder</a:t>
            </a: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(31.05.2025)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63867" y="526853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Definition und Implementierung der Rollenbilder.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304147" y="5858252"/>
            <a:ext cx="33325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Team- und </a:t>
            </a:r>
            <a:r>
              <a:rPr lang="en-US" sz="2200" dirty="0" err="1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Arbeitsstruktur</a:t>
            </a: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(30.06.2025)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04147" y="634867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Etablierung neuer Arbeitsweisen und Teamstrukturen.</a:t>
            </a:r>
            <a:endParaRPr lang="en-US" sz="1750" dirty="0"/>
          </a:p>
        </p:txBody>
      </p:sp>
      <p:pic>
        <p:nvPicPr>
          <p:cNvPr id="20" name="Grafik 19" descr="Ein Bild, das Kleidung, Person, Im Haus, Wand enthält.&#10;&#10;KI-generierte Inhalte können fehlerhaft sein.">
            <a:extLst>
              <a:ext uri="{FF2B5EF4-FFF2-40B4-BE49-F238E27FC236}">
                <a16:creationId xmlns:a16="http://schemas.microsoft.com/office/drawing/2014/main" id="{681CA85C-B154-AE48-040D-9BC4D4F1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073" y="0"/>
            <a:ext cx="6400800" cy="8229600"/>
          </a:xfrm>
          <a:prstGeom prst="rect">
            <a:avLst/>
          </a:prstGeom>
        </p:spPr>
      </p:pic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398F617B-DE72-0DEB-F977-E439D3D9FE99}"/>
              </a:ext>
            </a:extLst>
          </p:cNvPr>
          <p:cNvSpPr/>
          <p:nvPr/>
        </p:nvSpPr>
        <p:spPr>
          <a:xfrm>
            <a:off x="1026535" y="3744774"/>
            <a:ext cx="316326" cy="708779"/>
          </a:xfrm>
          <a:prstGeom prst="downArrow">
            <a:avLst/>
          </a:prstGeom>
          <a:solidFill>
            <a:srgbClr val="182567"/>
          </a:solidFill>
          <a:ln w="7620">
            <a:solidFill>
              <a:schemeClr val="bg1"/>
            </a:solidFill>
            <a:prstDash val="solid"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97DD2694-C766-C34D-4840-6A8ED4CD21B3}"/>
              </a:ext>
            </a:extLst>
          </p:cNvPr>
          <p:cNvSpPr/>
          <p:nvPr/>
        </p:nvSpPr>
        <p:spPr>
          <a:xfrm>
            <a:off x="1391985" y="4850388"/>
            <a:ext cx="316326" cy="708779"/>
          </a:xfrm>
          <a:prstGeom prst="downArrow">
            <a:avLst/>
          </a:prstGeom>
          <a:solidFill>
            <a:srgbClr val="182567"/>
          </a:solidFill>
          <a:ln w="7620">
            <a:solidFill>
              <a:schemeClr val="bg1"/>
            </a:solidFill>
            <a:prstDash val="solid"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601A434F-7742-1534-FD2B-35F4C868184A}"/>
              </a:ext>
            </a:extLst>
          </p:cNvPr>
          <p:cNvSpPr/>
          <p:nvPr/>
        </p:nvSpPr>
        <p:spPr>
          <a:xfrm>
            <a:off x="1805704" y="5930523"/>
            <a:ext cx="316326" cy="708779"/>
          </a:xfrm>
          <a:prstGeom prst="downArrow">
            <a:avLst/>
          </a:prstGeom>
          <a:solidFill>
            <a:srgbClr val="182567"/>
          </a:solidFill>
          <a:ln w="7620">
            <a:solidFill>
              <a:schemeClr val="bg1"/>
            </a:solidFill>
            <a:prstDash val="solid"/>
          </a:ln>
        </p:spPr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3C2D6E4-ED6E-6969-5DB2-62EB30C62E18}"/>
              </a:ext>
            </a:extLst>
          </p:cNvPr>
          <p:cNvGrpSpPr/>
          <p:nvPr/>
        </p:nvGrpSpPr>
        <p:grpSpPr>
          <a:xfrm>
            <a:off x="749001" y="2596946"/>
            <a:ext cx="12315786" cy="853321"/>
            <a:chOff x="2324695" y="6133267"/>
            <a:chExt cx="12315786" cy="853321"/>
          </a:xfrm>
        </p:grpSpPr>
        <p:sp>
          <p:nvSpPr>
            <p:cNvPr id="16" name="Text 14"/>
            <p:cNvSpPr/>
            <p:nvPr/>
          </p:nvSpPr>
          <p:spPr>
            <a:xfrm>
              <a:off x="2788285" y="6133267"/>
              <a:ext cx="363962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CFD0D8"/>
                  </a:solidFill>
                  <a:latin typeface="Roboto Medium" pitchFamily="34" charset="0"/>
                  <a:ea typeface="Roboto Medium" pitchFamily="34" charset="-122"/>
                  <a:cs typeface="Roboto Medium" pitchFamily="34" charset="-120"/>
                </a:rPr>
                <a:t>Start der </a:t>
              </a:r>
              <a:r>
                <a:rPr lang="en-US" sz="2200" dirty="0" err="1">
                  <a:solidFill>
                    <a:srgbClr val="CFD0D8"/>
                  </a:solidFill>
                  <a:latin typeface="Roboto Medium" pitchFamily="34" charset="0"/>
                  <a:ea typeface="Roboto Medium" pitchFamily="34" charset="-122"/>
                  <a:cs typeface="Roboto Medium" pitchFamily="34" charset="-120"/>
                </a:rPr>
                <a:t>neuen</a:t>
              </a:r>
              <a:r>
                <a:rPr lang="en-US" sz="2200" dirty="0">
                  <a:solidFill>
                    <a:srgbClr val="CFD0D8"/>
                  </a:solidFill>
                  <a:latin typeface="Roboto Medium" pitchFamily="34" charset="0"/>
                  <a:ea typeface="Roboto Medium" pitchFamily="34" charset="-122"/>
                  <a:cs typeface="Roboto Medium" pitchFamily="34" charset="-120"/>
                </a:rPr>
                <a:t> </a:t>
              </a:r>
              <a:r>
                <a:rPr lang="en-US" sz="2200" dirty="0" err="1">
                  <a:solidFill>
                    <a:srgbClr val="CFD0D8"/>
                  </a:solidFill>
                  <a:latin typeface="Roboto Medium" pitchFamily="34" charset="0"/>
                  <a:ea typeface="Roboto Medium" pitchFamily="34" charset="-122"/>
                  <a:cs typeface="Roboto Medium" pitchFamily="34" charset="-120"/>
                </a:rPr>
                <a:t>Organisation</a:t>
              </a:r>
              <a:r>
                <a:rPr lang="en-US" sz="2200" dirty="0">
                  <a:solidFill>
                    <a:srgbClr val="CFD0D8"/>
                  </a:solidFill>
                  <a:latin typeface="Roboto Medium" pitchFamily="34" charset="0"/>
                  <a:ea typeface="Roboto Medium" pitchFamily="34" charset="-122"/>
                  <a:cs typeface="Roboto Medium" pitchFamily="34" charset="-120"/>
                </a:rPr>
                <a:t> (01.04.2025)</a:t>
              </a:r>
              <a:endParaRPr lang="en-US" sz="22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2788285" y="6623685"/>
              <a:ext cx="1185219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 err="1">
                  <a:solidFill>
                    <a:srgbClr val="CFD0D8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Implementierung</a:t>
              </a:r>
              <a:r>
                <a:rPr lang="en-US" sz="1750" dirty="0">
                  <a:solidFill>
                    <a:srgbClr val="CFD0D8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.</a:t>
              </a:r>
              <a:endParaRPr lang="en-US" sz="1750" dirty="0"/>
            </a:p>
          </p:txBody>
        </p:sp>
        <p:sp>
          <p:nvSpPr>
            <p:cNvPr id="24" name="Pfeil: nach unten 23">
              <a:extLst>
                <a:ext uri="{FF2B5EF4-FFF2-40B4-BE49-F238E27FC236}">
                  <a16:creationId xmlns:a16="http://schemas.microsoft.com/office/drawing/2014/main" id="{4DFC1437-9770-79A7-8AC1-1D56FDB82282}"/>
                </a:ext>
              </a:extLst>
            </p:cNvPr>
            <p:cNvSpPr/>
            <p:nvPr/>
          </p:nvSpPr>
          <p:spPr>
            <a:xfrm>
              <a:off x="2324695" y="6269295"/>
              <a:ext cx="316326" cy="708779"/>
            </a:xfrm>
            <a:prstGeom prst="downArrow">
              <a:avLst/>
            </a:prstGeom>
            <a:solidFill>
              <a:srgbClr val="182567"/>
            </a:solidFill>
            <a:ln w="7620">
              <a:solidFill>
                <a:schemeClr val="bg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Benutzerdefiniert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Roboto Bold</vt:lpstr>
      <vt:lpstr>Roboto Medium</vt:lpstr>
      <vt:lpstr>Roboto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Ziemens</cp:lastModifiedBy>
  <cp:revision>14</cp:revision>
  <cp:lastPrinted>2025-04-01T05:25:47Z</cp:lastPrinted>
  <dcterms:created xsi:type="dcterms:W3CDTF">2025-03-29T16:23:18Z</dcterms:created>
  <dcterms:modified xsi:type="dcterms:W3CDTF">2026-01-11T13:35:40Z</dcterms:modified>
</cp:coreProperties>
</file>